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86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تطبيقات على الواقع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03120"/>
            <a:ext cx="1124712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54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تفشل المدارس؟</a:t>
            </a:r>
          </a:p>
          <a:p>
            <a:pPr algn="ctr" rtl="1">
              <a:spcBef>
                <a:spcPts val="1200"/>
              </a:spcBef>
            </a:pPr>
            <a:r>
              <a:rPr sz="3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اللاعبون والمصالح والنقطة الخفية التي تصنع النظام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71600" y="4389120"/>
            <a:ext cx="94183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قراءة في منظومة التعليم عبر أدوات نظرية اللعبة — من هم اللاعبون الفعليون وأين تلتقي مصالحهم؟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394960" y="5669280"/>
            <a:ext cx="1371600" cy="45720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الدرس ٢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اللاعبون الستة — التصوّر المثالي مقابل الدافع الحقيقي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306726"/>
              </p:ext>
            </p:extLst>
          </p:nvPr>
        </p:nvGraphicFramePr>
        <p:xfrm>
          <a:off x="457200" y="1005840"/>
          <a:ext cx="11247120" cy="53035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7645"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اللاعب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التصوّر المثالي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الدافع الحقيقي</a:t>
                      </a:r>
                    </a:p>
                  </a:txBody>
                  <a:tcPr anchor="ctr">
                    <a:solidFill>
                      <a:srgbClr val="1A4A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645">
                <a:tc>
                  <a:txBody>
                    <a:bodyPr/>
                    <a:lstStyle/>
                    <a:p>
                      <a:pPr algn="ctr"/>
                      <a:r>
                        <a:rPr sz="1200" b="1" dirty="0" err="1">
                          <a:solidFill>
                            <a:srgbClr val="1A4A2A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الطلاب</a:t>
                      </a:r>
                      <a:endParaRPr sz="1200" b="1" dirty="0">
                        <a:solidFill>
                          <a:srgbClr val="1A4A2A"/>
                        </a:solidFill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يريدون التعلم والتميز والالتحاق بأفضل الجامعات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الشعبية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أولاً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،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إرضاء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الأهل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ثانياً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،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التعلم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أخيراً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—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أفضل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نتيجة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بأقل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جهد</a:t>
                      </a:r>
                      <a:endParaRPr sz="1200" dirty="0">
                        <a:solidFill>
                          <a:srgbClr val="8B2500"/>
                        </a:solidFill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645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1A4A2A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الأهل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يريدون أطفالاً ناجحين مستقلين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المكانة الاجتماعية والتفاخر — "ابني في هارفارد". طفل مطيع لا مستقل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7645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1A4A2A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المعلمون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متحمسون للتعليم ويحبون الطلاب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هذه وظيفة. الحد الأدنى من الجهد للحصول على الراتب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7645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1A4A2A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الإداريون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يريدون نتائج جيدة وإدارة فعّالة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إرضاء الأهل الأقوياء فقط. بيع المدرسة كمنتج لا بناؤها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7645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1A4A2A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الحكومة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تريد الابتكار وتطوير الكوادر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لا مشاكل. هدوء واستقرار. طلاب يُطيعون السلطة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7650">
                <a:tc>
                  <a:txBody>
                    <a:bodyPr/>
                    <a:lstStyle/>
                    <a:p>
                      <a:pPr algn="ctr"/>
                      <a:r>
                        <a:rPr sz="1200" b="1">
                          <a:solidFill>
                            <a:srgbClr val="1A4A2A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الجامعات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>
                          <a:solidFill>
                            <a:srgbClr val="2C3E5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تريد الطلاب الأكثر موهبة وفضولاً</a:t>
                      </a: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عمل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تجاري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. من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يدفع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يُقبل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.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أبناء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العائلات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النافذة</a:t>
                      </a:r>
                      <a:r>
                        <a:rPr sz="1200" dirty="0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 </a:t>
                      </a:r>
                      <a:r>
                        <a:rPr sz="1200" dirty="0" err="1">
                          <a:solidFill>
                            <a:srgbClr val="8B2500"/>
                          </a:solidFill>
                          <a:latin typeface="Amiri" pitchFamily="2" charset="-78"/>
                          <a:ea typeface="Amiri" pitchFamily="2" charset="-78"/>
                          <a:cs typeface="Amiri" pitchFamily="2" charset="-78"/>
                        </a:rPr>
                        <a:t>أولاً</a:t>
                      </a:r>
                      <a:endParaRPr sz="1200" dirty="0">
                        <a:solidFill>
                          <a:srgbClr val="8B2500"/>
                        </a:solidFill>
                        <a:latin typeface="Amiri" pitchFamily="2" charset="-78"/>
                        <a:ea typeface="Amiri" pitchFamily="2" charset="-78"/>
                        <a:cs typeface="Amiri" pitchFamily="2" charset="-78"/>
                      </a:endParaRPr>
                    </a:p>
                  </a:txBody>
                  <a:tcPr anchor="ctr">
                    <a:solidFill>
                      <a:srgbClr val="F5F0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القانون الأساسي في نظرية اللعبة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2286000"/>
            <a:ext cx="9418320" cy="22860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365760" rIns="457200" rtlCol="0" anchor="ctr"/>
          <a:lstStyle/>
          <a:p>
            <a:pPr algn="ctr" rtl="1"/>
            <a:r>
              <a:rPr sz="24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اللاعبين في أي نظام مدفوعون بمبدأ واحد:</a:t>
            </a:r>
          </a:p>
          <a:p>
            <a:pPr algn="ctr" rtl="1">
              <a:spcBef>
                <a:spcPts val="2000"/>
              </a:spcBef>
            </a:pPr>
            <a:r>
              <a:rPr sz="36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تحقيق أفضل نتيجة ممكنة بأقل جهد ممكن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28800" y="5029200"/>
            <a:ext cx="8503920" cy="9144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182880" rIns="365760" rtlCol="0" anchor="ctr"/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 ليس حكماً أخلاقياً — بل وصف واقعي للدوافع البشرية في سياق الأنظمة الكبيرة. فهمه يُتيح لك قراءة الواقع كما هو لا كما ينبغي أن يكون.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قانون مفقود في التحليل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ليس كل اللاعبين متساوين — ترتيب القوة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خطأ شائع في تحليل أي نظام: معاملة جميع اللاعبين بالتساوي.
ترتيب القوة يُحدد كيف تُبنى قواعد اللعبة.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تراتبية القوة في المنظومة التعليمية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97280"/>
            <a:ext cx="10332720" cy="105156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24160" y="1280160"/>
            <a:ext cx="640080" cy="6400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143000"/>
            <a:ext cx="8961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الأهل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554480"/>
            <a:ext cx="8961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يدفعون ثمن اللعبة. شكاواهم تُزلزل المؤسسة. بإمكانهم إنهاء وظائف المعلمين والإداريين بمكالمة هاتفية واحدة.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463040" y="2331720"/>
            <a:ext cx="9235440" cy="1051560"/>
          </a:xfrm>
          <a:prstGeom prst="round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9875520" y="2514600"/>
            <a:ext cx="640080" cy="6400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37360" y="2377440"/>
            <a:ext cx="78638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المعلمون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788920"/>
            <a:ext cx="78638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هم من ينفّذون قواعد اللعبة يومياً. طريقة تدريسهم تُحدد ماذا يتعلم الطلاب فعلاً — أو لا يتعلمون.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011680" y="3566160"/>
            <a:ext cx="8138160" cy="1051560"/>
          </a:xfrm>
          <a:prstGeom prst="roundRect">
            <a:avLst/>
          </a:prstGeom>
          <a:solidFill>
            <a:srgbClr val="6B63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9326880" y="3749040"/>
            <a:ext cx="640080" cy="64008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6000" y="3611880"/>
            <a:ext cx="67665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الإداريون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6000" y="4023360"/>
            <a:ext cx="676656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يُدارون اللعبة من بُعد، ووظيفتهم الجوهرية إرضاء الأهل ذوي النفوذ لا بناء المؤسسة.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60319" y="4800600"/>
            <a:ext cx="7040881" cy="1051560"/>
          </a:xfrm>
          <a:prstGeom prst="roundRect">
            <a:avLst/>
          </a:prstGeom>
          <a:solidFill>
            <a:srgbClr val="C8BF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778240" y="4983480"/>
            <a:ext cx="640080" cy="640080"/>
          </a:xfrm>
          <a:prstGeom prst="ellipse">
            <a:avLst/>
          </a:prstGeom>
          <a:solidFill>
            <a:srgbClr val="C8BF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2400" b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—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34639" y="4846320"/>
            <a:ext cx="5669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الطلاب / الحكومة / الجامعات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34639" y="5257800"/>
            <a:ext cx="566928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لا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يؤثرون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فعلياً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صياغة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قواعد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اللعبة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رغم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حضورهم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الرمزي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2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فيها</a:t>
            </a:r>
            <a:r>
              <a:rPr sz="12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371600" y="5760720"/>
            <a:ext cx="9418320" cy="6400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09728" rtlCol="0" anchor="ctr"/>
          <a:lstStyle/>
          <a:p>
            <a:pPr algn="ctr" rtl="1"/>
            <a:r>
              <a:rPr sz="15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الطلاب — المستفيد المفترض — هم الأقل تأثيراً في صياغة قواعد المدرسة. اللعبة لم تُبنَ من أجلهم.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القانون المحوري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نقطة التقاطع — هنا تُصنع الأنظمة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حين تلتقي مصالح اللاعبين الرئيسيين في نقطة واحدة يتشكّل النظام.
الأنظمة ليست نتاج قرارات مدروسة — بل تعبير عن تقاطع المصالح.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مصالح اللاعبين + تقاطعها = النظام القائم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097280"/>
            <a:ext cx="941832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0" y="1170432"/>
            <a:ext cx="3657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الأهل يريدون: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54480" y="1170432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وجوهاً غربية + درجات جيدة + شهرة الجامعة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71600" y="1783080"/>
            <a:ext cx="941832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0" y="1856232"/>
            <a:ext cx="3657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المعلمون يريدون: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856232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الحد الأدنى من الجهد + الاستقرار الوظيفي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371600" y="2468880"/>
            <a:ext cx="941832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0" y="2542032"/>
            <a:ext cx="3657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الإداريون يريدون: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542032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إرضاء الأهل + حماية علاقاتهم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0" y="3154680"/>
            <a:ext cx="9418320" cy="5486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00" y="3227832"/>
            <a:ext cx="36576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555555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الحكومة تريد: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227832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هدوء + طاعة + لا مشاكل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0" y="3840480"/>
            <a:ext cx="21031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1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▼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371600" y="4480560"/>
            <a:ext cx="9418320" cy="13716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182880" rIns="457200" rtlCol="0" anchor="ctr"/>
          <a:lstStyle/>
          <a:p>
            <a:pPr algn="ct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النتيجة:</a:t>
            </a:r>
          </a:p>
          <a:p>
            <a:pPr algn="ctr" rtl="1">
              <a:spcBef>
                <a:spcPts val="1000"/>
              </a:spcBef>
            </a:pPr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مدارس بواجهات جذابة، درجات سهلة، نخبة صغيرة تُلمّع السمعة، وغش منتشر لا يُحاسَب عليه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12471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2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حدود الإصلاح — الدرس الأصعب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371600"/>
            <a:ext cx="10332720" cy="1828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0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خطأ المُصلح لم يكن في برنامجه — بل في اعتقاده أنه يستطيع بناء نظام مستقل عن نقطة التقاطع.</a:t>
            </a:r>
          </a:p>
          <a:p>
            <a:pPr algn="ctr" rtl="1">
              <a:spcBef>
                <a:spcPts val="1200"/>
              </a:spcBef>
            </a:pPr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إصلاح حقيقي يجب أن يبدأ من داخل نقطة التقاطع، ثم يُحرّكها تدريجياً نحو مكان أفضل.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3657600"/>
            <a:ext cx="10332720" cy="18288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الإصلاح الجذري المفروض من الخارج — مهما كان صحيحاً — يُفضي إلى الطرد.</a:t>
            </a:r>
          </a:p>
          <a:p>
            <a:pPr algn="ctr" rtl="1">
              <a:spcBef>
                <a:spcPts val="1400"/>
              </a:spcBef>
            </a:pPr>
            <a:r>
              <a:rPr sz="18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الإصلاح الممكن هو الذي يتحرك داخل هامش التقاطع، لا خارجه.
هذا ما ينطبق على التعليم والسياسة وأي نظام مؤسسي آخر.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بنية فائقة وتاريخ متحوّل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كانت المدارس أفضل في الماضي؟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المدارس لم تكن دائماً بهذه الصورة. ما الذي تغيّر؟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ثلاثة مقاييس تحدد صحة المجتمع — وجودة مدارسه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097280"/>
            <a:ext cx="34747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3716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الطاقة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2011680"/>
            <a:ext cx="3108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الإرادة على العمل الجاد والاجتهاد. التركيز والحضور الذهني.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90407" y="3383280"/>
            <a:ext cx="3108960" cy="54864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تراجع — الثروة أضعفت الدافع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1097280"/>
            <a:ext cx="34747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1367" y="13716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الانفتاح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2011680"/>
            <a:ext cx="3108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الاستعداد للتعلم والاعتراف بالخطأ والتطور.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41367" y="3383280"/>
            <a:ext cx="3108960" cy="54864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تراجع — المحاسبة أوجدت الإغلاق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1097280"/>
            <a:ext cx="3474720" cy="32004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327" y="13716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التماسك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2011680"/>
            <a:ext cx="31089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الشعور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بالانتماء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إلى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مجتمع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مشترك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وإرادة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 </a:t>
            </a:r>
            <a:r>
              <a:rPr sz="1400" b="0" dirty="0" err="1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نجاحه</a:t>
            </a:r>
            <a:r>
              <a:rPr sz="1400" b="0" dirty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92327" y="3383280"/>
            <a:ext cx="3108960" cy="54864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300" b="1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تراجع — الفردية حلّت محل الجماعية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572000"/>
            <a:ext cx="10332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البنية الفائقة للمجتمع تُحدد دوافع اللاعبين، ودوافع اللاعبين تُحدد طبيعة اللعبة.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الثمانينيات مقابل اليوم — ما الذي تغيّر؟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1097280"/>
            <a:ext cx="5303520" cy="45720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5120" y="1280160"/>
            <a:ext cx="4754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الثمانينيات — حين كانت المدارس تعمل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201168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الفقر جعل التعليم المسار الوحيد للحراك الاجتماعي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265176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المعلم رسالة قبل أن يكون وظيفة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329184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الطالب يجتهد لأن المستقبل يتوقف على اجتهاده فعلاً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3931919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اختبارات أقل وضغط أقل وتعلم حقيقي أكثر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457200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المجتمع يرى في تعليم الجيل القادم واجباً مشتركاً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1097280"/>
            <a:ext cx="5303520" cy="4572000"/>
          </a:xfrm>
          <a:prstGeom prst="roundRect">
            <a:avLst/>
          </a:prstGeom>
          <a:solidFill>
            <a:srgbClr val="5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1520" y="1280160"/>
            <a:ext cx="4754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800" b="1">
                <a:solidFill>
                  <a:srgbClr val="FFABA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اليوم — حين باتت المدارس تُخفق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01168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FFCCC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الأهل يملكون شققاً وسيارات — الفشل الدراسي لا يُهدد الرزق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65176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FFCCC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الطالب لا يجد حافزاً حقيقياً فيفقد الدافع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29184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FFCCC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المعلم يرى أن الجهد لا يُكافأ فيتحول للحد الأدنى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931919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FFCCC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المدرسة صارت منتجاً يُباع بالمظهر لا بالمحتوى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572000"/>
            <a:ext cx="475488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FFCCCC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• التنافس الصفري قضى على الشعور بالمصير المشترك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371600" y="5943600"/>
            <a:ext cx="9418320" cy="54864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91440" rtlCol="0" anchor="ctr"/>
          <a:lstStyle/>
          <a:p>
            <a:pPr algn="ct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المدارس لم تسوأ لأن الناس صاروا أسوأ — بل لأن اللعبة تغيّرت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ستتعلمه في هذا الدرس</a:t>
            </a:r>
          </a:p>
        </p:txBody>
      </p:sp>
      <p:sp>
        <p:nvSpPr>
          <p:cNvPr id="4" name="Oval 3"/>
          <p:cNvSpPr/>
          <p:nvPr/>
        </p:nvSpPr>
        <p:spPr>
          <a:xfrm>
            <a:off x="9875520" y="175564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164592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الأهداف الجوهرية الثلاثة للتعليم</a:t>
            </a:r>
          </a:p>
        </p:txBody>
      </p:sp>
      <p:sp>
        <p:nvSpPr>
          <p:cNvPr id="6" name="Oval 5"/>
          <p:cNvSpPr/>
          <p:nvPr/>
        </p:nvSpPr>
        <p:spPr>
          <a:xfrm>
            <a:off x="9875520" y="257860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46888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الفجوة بين ما يجب أن تحققه المدارس والواقع</a:t>
            </a:r>
          </a:p>
        </p:txBody>
      </p:sp>
      <p:sp>
        <p:nvSpPr>
          <p:cNvPr id="8" name="Oval 7"/>
          <p:cNvSpPr/>
          <p:nvPr/>
        </p:nvSpPr>
        <p:spPr>
          <a:xfrm>
            <a:off x="9875520" y="340156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329184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اللاعبون الستة في منظومة التعليم</a:t>
            </a:r>
          </a:p>
        </p:txBody>
      </p:sp>
      <p:sp>
        <p:nvSpPr>
          <p:cNvPr id="10" name="Oval 9"/>
          <p:cNvSpPr/>
          <p:nvPr/>
        </p:nvSpPr>
        <p:spPr>
          <a:xfrm>
            <a:off x="9875520" y="422452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411480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تراتبية القوة بين اللاعبين</a:t>
            </a:r>
          </a:p>
        </p:txBody>
      </p:sp>
      <p:sp>
        <p:nvSpPr>
          <p:cNvPr id="12" name="Oval 11"/>
          <p:cNvSpPr/>
          <p:nvPr/>
        </p:nvSpPr>
        <p:spPr>
          <a:xfrm>
            <a:off x="9875520" y="5047488"/>
            <a:ext cx="256032" cy="256032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1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0" y="4937760"/>
            <a:ext cx="777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0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نقطة تقاطع المصالح التي تصنع النظام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عمق إضافي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الهويات المتعددة ولعبة الإقصاء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كل شخص لا يلعب لعبة واحدة — بل يلعب في آنٍ واحد ألعاباً متعددة
تنبثق من هوياته المختلفة.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لماذا يتصرف الناس كما يتصرفون؟ — ألعاب متشابكة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0" y="1097280"/>
            <a:ext cx="53035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5120" y="1234440"/>
            <a:ext cx="4754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الأهل — ألعاب متشابكة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5120" y="182880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الأسرة: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75120" y="210312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التفوق على الإخوة والأقارب عبر نجاح الأبناء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75120" y="260604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العمل: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28803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حماية علاقات الزملاء وضمان مستقبل الطفل في شبكتهم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0" y="338328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المكانة: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75120" y="365760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إثبات الرقي الاجتماعي عبر اسم الجامعة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75120" y="4160519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الخوف الأعمق: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5120" y="4434839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الإقصاء من الدائرة الاجتماعية إذا سلك مسلكاً مختلفاً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1097280"/>
            <a:ext cx="5303520" cy="411480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1520" y="1234440"/>
            <a:ext cx="4754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الطلاب — ألعاب متشابكة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182880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الشعبية: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210312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أن يكون مرغوباً بين الأقران ومقبولاً في المجموعة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260604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إرضاء الأهل: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288036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ضمان الراحة والدعم المادي وتجنب الصراعات البيتية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3383280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لعبة المدرسة: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3657600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تحقيق درجات كافية بأقل جهد — ليست الأهم!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4160519"/>
            <a:ext cx="4754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4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الخوف الأعمق: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434839"/>
            <a:ext cx="475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2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الاستبعاد من مجموعة الأصدقاء أو خيبة أمل الأهل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14400" y="5394960"/>
            <a:ext cx="10332720" cy="91440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182880" rIns="365760" rtlCol="0" anchor="ctr"/>
          <a:lstStyle/>
          <a:p>
            <a:pPr algn="ctr" rtl="1"/>
            <a:r>
              <a:rPr sz="16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الإقصاء الاجتماعي هو الخوف الأعمق الذي يُحرّك الناس. لهذا يرفض الجميع الانضمام للمُصلح — لأن دعمه قد يُخرجهم من اللعبة الكبرى.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خلاصة الدرس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 تعلّمناه اليوم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8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المفاهيم الجوهرية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00584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332720" y="114300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109728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اللاعبون الفعليون: </a:t>
            </a:r>
            <a:r>
              <a:rPr sz="13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التصوّر المثالي لدوافع اللاعبين دائماً مخطئ. الدوافع الحقيقية مرتبطة بالمصلحة الذاتية لا بالأهداف المُعلنة.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87452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8" name="Oval 7"/>
          <p:cNvSpPr/>
          <p:nvPr/>
        </p:nvSpPr>
        <p:spPr>
          <a:xfrm>
            <a:off x="10332720" y="201168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8720" y="196596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ترتيب القوة: </a:t>
            </a:r>
            <a:r>
              <a:rPr sz="13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ليس كل اللاعبين متساوين. تحديد من يملك القرار الفعلي شرط لفهم كيف تُبنى اللعبة.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14400" y="274320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332720" y="2880360"/>
            <a:ext cx="457200" cy="457200"/>
          </a:xfrm>
          <a:prstGeom prst="ellipse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88720" y="283464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نقطة التقاطع: </a:t>
            </a:r>
            <a:r>
              <a:rPr sz="13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الأنظمة تعبير عن المكان الذي تلتقي فيه مصالح اللاعبين. تغيير النظام يبدأ بتحريك هذه النقطة.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" y="3611879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332720" y="3749039"/>
            <a:ext cx="457200" cy="457200"/>
          </a:xfrm>
          <a:prstGeom prst="ellipse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88720" y="3703319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حدود الإصلاح: </a:t>
            </a:r>
            <a:r>
              <a:rPr sz="13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أي تغيير خارج نطاق نقطة التقاطع سيُرفض مهما كانت جودته. الإصلاح الممكن تدريجي من الداخل.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448056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0332720" y="4617720"/>
            <a:ext cx="457200" cy="457200"/>
          </a:xfrm>
          <a:prstGeom prst="ellipse">
            <a:avLst/>
          </a:prstGeom>
          <a:solidFill>
            <a:srgbClr val="8B2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8720" y="457200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البنية الفائقة: </a:t>
            </a:r>
            <a:r>
              <a:rPr sz="13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تدهور المدارس نتيجة منطقية لتحوّلات المجتمع في الثروة والمنافسة وقيم الانتماء.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5349240"/>
            <a:ext cx="10332720" cy="7315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10332720" y="5486400"/>
            <a:ext cx="457200" cy="457200"/>
          </a:xfrm>
          <a:prstGeom prst="ellipse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 rtl="1"/>
            <a:r>
              <a:rPr sz="1600" b="1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88720" y="5440680"/>
            <a:ext cx="886968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القاعدة الجوهرية: </a:t>
            </a:r>
            <a:r>
              <a:rPr sz="130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لا تصف الواقع كما ينبغي — بل كما هو. وكما هو تحدده الدوافع والتقاطعات لا النوايا الحسنة.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800" b="1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نهاية الدرس الثاني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نظرية اللعبة — لماذا تفشل المدارس؟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389120"/>
            <a:ext cx="1124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الدرس القادم: الأب الغني والأب الفقير — من ينجح ولماذا؟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أهداف التعليم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ماذا يجب أن تحقق المدرسة — وماذا يحدث فعلاً؟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تقوم المدرسة نظرياً على ثلاثة أهداف جوهرية.
غير أن الواقع يكشف أن هذه الأهداف لا تتحقق — بل كثيراً ما ينعكس أثرها.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أهداف المدرسة — ما يجب أن تحققه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188720"/>
            <a:ext cx="3474720" cy="2560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32588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87452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محو الأمية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2860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القراءة والكتابة هما العمود الفقري لأي وظيفة في المجتمع — القدرة على استيعاب المعلومة وإيصالها.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1188720"/>
            <a:ext cx="3474720" cy="2560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1367" y="132588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187452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الكفايات الجوهرية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22860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التفكير النقدي، والتعاون، والتواصل — المهارات التي تُحدد مسار الشخص في الحياة العملية.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1188720"/>
            <a:ext cx="3474720" cy="256032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327" y="132588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187452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التعلم مدى الحياة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2327" y="2286000"/>
            <a:ext cx="31089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عصر الذكاء الاصطناعي والعولمة، العالم يتغير كل خمس سنوات. المدرسة بداية — لا نهاية — مسيرة التعلم.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4114800"/>
            <a:ext cx="10332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هذا هو الغرض المفترض — لكن ما يحدث فعلاً هو العكس تماماً...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الواقع — ما يحدث فعلاً في المدارس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107527" y="1188720"/>
            <a:ext cx="3474720" cy="256032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90407" y="132588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90407" y="187452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القراءة في تراجع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90407" y="2286000"/>
            <a:ext cx="31089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معظم الجامعات باتت تستعيض عن الكتب بفقرات أو مقاطع مصوّرة. مدة الانتباه تقلّصت إلى دون خمس دقائق.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58487" y="1188720"/>
            <a:ext cx="3474720" cy="256032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1367" y="132588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41367" y="187452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التعاون تحوّل تنافساً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1367" y="22860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المدرسة لعبة محصلتها صفر — نجاحك يعني تخلّف زميلك. الترتيب الدراسي يُعلّم الفردية لا التعاون.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09447" y="1188720"/>
            <a:ext cx="3474720" cy="256032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2327" y="1325880"/>
            <a:ext cx="3108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36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2327" y="1874520"/>
            <a:ext cx="3108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6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المدرسة تُعلّم كره التعلم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2327" y="2286000"/>
            <a:ext cx="31089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3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حفلة إحراق الكتب بعد الامتحانات ليست استثناءً — إنها الرسالة الحقيقية: التعلم عبودية تنتهي بالتخرج.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371600" y="4114800"/>
            <a:ext cx="9418320" cy="1097280"/>
          </a:xfrm>
          <a:prstGeom prst="round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65760" tIns="274320" rIns="365760" rtlCol="0" anchor="ctr"/>
          <a:lstStyle/>
          <a:p>
            <a:pPr algn="ctr" rtl="1"/>
            <a:r>
              <a:rPr sz="20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السؤال الحقيقي ليس: "هل المدارس سيئة؟" — بل: "لماذا تصبح سيئة؟ ولمصلحة من؟" هذا هو ما تجيب عنه نظرية اللعبة.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درس من الواقع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تجربة المُصلح — كيف يُطرد المُحسن من اللعبة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عام 2008، أسّس مدرّسٌ برنامجاً للدراسة في الخارج بمدرسة صينية.
جاء بأفكار جريئة وحقّق نجاحاً باهراً — ثم طُرد.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0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النظام القديم مقابل الإصلاح المقترح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75120" y="1188720"/>
            <a:ext cx="5029200" cy="4114800"/>
          </a:xfrm>
          <a:prstGeom prst="roundRect">
            <a:avLst/>
          </a:prstGeom>
          <a:solidFill>
            <a:srgbClr val="FFEB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9440" y="1371600"/>
            <a:ext cx="44805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1">
                <a:solidFill>
                  <a:srgbClr val="C62828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النظام القديم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49440" y="2103120"/>
            <a:ext cx="44805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فصول من خمسين طالباً يحفظون ولا يتحاورون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0" y="2743200"/>
            <a:ext cx="44805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حفظ قوائم مفردات بدلاً من القراءة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9440" y="3383280"/>
            <a:ext cx="44805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8B250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✗  نشاط واحد يمارسه الجميع دون تمييز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188720"/>
            <a:ext cx="5029200" cy="4114800"/>
          </a:xfrm>
          <a:prstGeom prst="round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" y="1371600"/>
            <a:ext cx="44805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22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التغيير المقترح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103120"/>
            <a:ext cx="44805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حلقات نقاش بعشرين طالباً مع معلمين أمريكيين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743200"/>
            <a:ext cx="44805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مكتبة إنجليزية بـ5000 كتاب — بهجة القراءة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3383280"/>
            <a:ext cx="44805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مقهى تجاري يُعلّم ريادة الأعمال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023359"/>
            <a:ext cx="448056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sz="1500" b="0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✓  صحيفة يومية تُعلّم الكتابة والعمل تحت الضغط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0" y="2743200"/>
            <a:ext cx="11887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6000" b="1" dirty="0">
                <a:solidFill>
                  <a:srgbClr val="B8860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←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4000" b="1">
                <a:solidFill>
                  <a:srgbClr val="D4A017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المفارقة الصارخة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371600" y="1828800"/>
            <a:ext cx="9418320" cy="1371600"/>
          </a:xfrm>
          <a:prstGeom prst="roundRect">
            <a:avLst/>
          </a:prstGeom>
          <a:solidFill>
            <a:srgbClr val="123A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200" b="0">
                <a:solidFill>
                  <a:srgbClr val="EDE7D6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نجح البرنامج بامتياز. خرّج طلاباً التحقوا بجامعة يال ووارتون وكورنيل. أصبح البرنامج الأشهر في جنوب الصين.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371600" y="3474720"/>
            <a:ext cx="9418320" cy="1371600"/>
          </a:xfrm>
          <a:prstGeom prst="roundRect">
            <a:avLst/>
          </a:prstGeom>
          <a:solidFill>
            <a:srgbClr val="5A1A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0" tIns="274320" rIns="457200" rtlCol="0" anchor="ctr"/>
          <a:lstStyle/>
          <a:p>
            <a:pPr algn="ctr" rtl="1"/>
            <a:r>
              <a:rPr sz="2200" b="0">
                <a:solidFill>
                  <a:srgbClr val="FFFFFF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والنتيجة؟ طُرد المؤسس. المعلمون والأهل والإداريون فرحوا بذلك.</a:t>
            </a:r>
          </a:p>
          <a:p>
            <a:pPr algn="ctr" rtl="1">
              <a:spcBef>
                <a:spcPts val="1200"/>
              </a:spcBef>
            </a:pPr>
            <a:r>
              <a:rPr sz="2000" b="0">
                <a:solidFill>
                  <a:srgbClr val="FFABAB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ووُصف بكلمة واحدة متكررة: مستبد. لأنه أصرّ على العدالة ورفض أن تُقدّم المحاباة فوق الجدارة.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286000" y="5303520"/>
            <a:ext cx="7589520" cy="731520"/>
          </a:xfrm>
          <a:prstGeom prst="round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37160" rtlCol="0" anchor="ctr"/>
          <a:lstStyle/>
          <a:p>
            <a:pPr algn="ctr" rtl="1"/>
            <a:r>
              <a:rPr sz="2000" b="1">
                <a:solidFill>
                  <a:srgbClr val="1A4A2A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لم يخطئ في الجودة — بل أخطأ في قراءة اللعبة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0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112471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9600" b="1">
                <a:solidFill>
                  <a:srgbClr val="2E7D32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743200"/>
            <a:ext cx="11247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20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تحليل اللعبة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291840"/>
            <a:ext cx="11247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3600" b="1">
                <a:solidFill>
                  <a:srgbClr val="2C3E50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اللاعبون الستة — بين التصوّر الوهمي والواقع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572000"/>
            <a:ext cx="94183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sz="1800" b="0">
                <a:solidFill>
                  <a:srgbClr val="6B6354"/>
                </a:solidFill>
                <a:latin typeface="Amiri" pitchFamily="2" charset="-78"/>
                <a:ea typeface="Amiri" pitchFamily="2" charset="-78"/>
                <a:cs typeface="Amiri" pitchFamily="2" charset="-78"/>
              </a:rPr>
              <a:t>في أي منظومة تعليمية ستة لاعبون رئيسيون.
المُصلح دخل اللعبة بصورة مثالية عن دوافعهم — وهي خاطئة تماماً.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784848"/>
            <a:ext cx="12191695" cy="73152"/>
          </a:xfrm>
          <a:prstGeom prst="rect">
            <a:avLst/>
          </a:prstGeom>
          <a:solidFill>
            <a:srgbClr val="1A4A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>
              <a:latin typeface="Amiri" pitchFamily="2" charset="-78"/>
              <a:ea typeface="Amiri" pitchFamily="2" charset="-78"/>
              <a:cs typeface="Amiri" pitchFamily="2" charset="-7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1471</Words>
  <Application>Microsoft Macintosh PowerPoint</Application>
  <PresentationFormat>Widescreen</PresentationFormat>
  <Paragraphs>203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Amiri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Talib Al Abri</cp:lastModifiedBy>
  <cp:revision>2</cp:revision>
  <dcterms:created xsi:type="dcterms:W3CDTF">2013-01-27T09:14:16Z</dcterms:created>
  <dcterms:modified xsi:type="dcterms:W3CDTF">2026-03-13T17:04:52Z</dcterms:modified>
  <cp:category/>
</cp:coreProperties>
</file>